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56" r:id="rId2"/>
    <p:sldId id="259" r:id="rId3"/>
    <p:sldId id="258" r:id="rId4"/>
    <p:sldId id="262" r:id="rId5"/>
    <p:sldId id="267" r:id="rId6"/>
    <p:sldId id="268" r:id="rId7"/>
    <p:sldId id="264" r:id="rId8"/>
    <p:sldId id="263" r:id="rId9"/>
    <p:sldId id="266" r:id="rId10"/>
    <p:sldId id="276" r:id="rId11"/>
    <p:sldId id="269" r:id="rId12"/>
    <p:sldId id="270" r:id="rId13"/>
    <p:sldId id="277" r:id="rId14"/>
    <p:sldId id="272" r:id="rId15"/>
    <p:sldId id="273" r:id="rId16"/>
    <p:sldId id="274" r:id="rId17"/>
    <p:sldId id="275" r:id="rId18"/>
    <p:sldId id="271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7914-7A33-4548-96CD-ECC90E7F368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078C-EDA1-48DC-A8B9-B8658F3EB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8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078C-EDA1-48DC-A8B9-B8658F3EB1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81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73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6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8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5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8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1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4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8B73-01C8-4CE8-8510-EC8B1F8174E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899113-B061-4A4B-8F3A-AC528C8E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654" y="1186003"/>
            <a:ext cx="9144000" cy="38296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Практическое применение эмпирического подхода к оцениванию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неопределенности, связанной с отбором проб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3" y="360219"/>
            <a:ext cx="8596668" cy="8748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Простейший план исследования предполагает, что составляющие неопределенности обусловлены четырьмя классами факторов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208" y="5812373"/>
            <a:ext cx="81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208" y="1468583"/>
            <a:ext cx="3776354" cy="115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случайные источники, характеризующие метод измерений, связанные с отбором проб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393" y="3141025"/>
            <a:ext cx="3776354" cy="115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случайные источники, характеризующие метод измерений, связанные с анализом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42953" y="1468583"/>
            <a:ext cx="3776354" cy="115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систематические источники, характеризующие метод измерений, связанные с отбором проб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42953" y="3141025"/>
            <a:ext cx="3776354" cy="115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систематические источники, характеризующие метод измерений, связанные с анализом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7208" y="2644239"/>
            <a:ext cx="377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Прецизионность </a:t>
            </a:r>
            <a:r>
              <a:rPr lang="ru-RU" dirty="0" err="1"/>
              <a:t>проботбора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37208" y="4428301"/>
            <a:ext cx="377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Прецизионность анализа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2953" y="2620489"/>
            <a:ext cx="377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Смещение </a:t>
            </a:r>
            <a:r>
              <a:rPr lang="ru-RU" dirty="0" err="1"/>
              <a:t>проботбора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42953" y="4418405"/>
            <a:ext cx="377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Смещение анализа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888" y="5027543"/>
            <a:ext cx="863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неопределенности, обусловленные процессами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ОАК и анализа, оцененные по типу А, характеризующие случайный разброс результатов измерений, оценивают дублированием проб и выполнением параллельных измерений. Стандартную неопределенность, оцененную по типу В, характеризующую смещение анализа, оценивают с помощью стандартных образцов или используют значение, приведенное в аттестованной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552" y="357409"/>
            <a:ext cx="8596668" cy="11835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был реализован с применением так называемого «метода удвоения» или «метода двойных проб»: отбор проб ОАК проводил один пробоотборщик по одному плану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47" y="1995055"/>
            <a:ext cx="20306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Объект </a:t>
            </a:r>
            <a:r>
              <a:rPr lang="ru-RU" dirty="0" err="1" smtClean="0"/>
              <a:t>пробоотбора</a:t>
            </a:r>
            <a:endParaRPr lang="ru-RU" dirty="0"/>
          </a:p>
        </p:txBody>
      </p:sp>
      <p:cxnSp>
        <p:nvCxnSpPr>
          <p:cNvPr id="7" name="Прямая со стрелкой 6"/>
          <p:cNvCxnSpPr>
            <a:endCxn id="10" idx="0"/>
          </p:cNvCxnSpPr>
          <p:nvPr/>
        </p:nvCxnSpPr>
        <p:spPr>
          <a:xfrm flipH="1">
            <a:off x="1763486" y="2641386"/>
            <a:ext cx="107471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78086" y="2641386"/>
            <a:ext cx="1157844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9408" y="3280166"/>
            <a:ext cx="11281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Проба 1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55127" y="3280166"/>
            <a:ext cx="11281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Проба 2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7511" y="4441371"/>
            <a:ext cx="10094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36920" y="4441371"/>
            <a:ext cx="10094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47605" y="4441371"/>
            <a:ext cx="10094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41616" y="4441371"/>
            <a:ext cx="10094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12" idx="0"/>
          </p:cNvCxnSpPr>
          <p:nvPr/>
        </p:nvCxnSpPr>
        <p:spPr>
          <a:xfrm flipH="1">
            <a:off x="932213" y="3649498"/>
            <a:ext cx="504701" cy="79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41616" y="3649498"/>
            <a:ext cx="682831" cy="79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0"/>
          </p:cNvCxnSpPr>
          <p:nvPr/>
        </p:nvCxnSpPr>
        <p:spPr>
          <a:xfrm flipH="1">
            <a:off x="4352307" y="3649498"/>
            <a:ext cx="611579" cy="79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36920" y="3649498"/>
            <a:ext cx="761999" cy="79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1866" y="1977910"/>
                <a:ext cx="3384467" cy="6874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Дисперсия между объектами </a:t>
                </a:r>
                <a:r>
                  <a:rPr lang="ru-RU" dirty="0" err="1"/>
                  <a:t>пробоотбора</a:t>
                </a:r>
                <a:r>
                  <a:rPr lang="ru-RU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𝑡𝑎𝑟𝑔𝑒𝑡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66" y="1977910"/>
                <a:ext cx="3384467" cy="687432"/>
              </a:xfrm>
              <a:prstGeom prst="rect">
                <a:avLst/>
              </a:prstGeom>
              <a:blipFill rotWithShape="1">
                <a:blip r:embed="rId2"/>
                <a:stretch>
                  <a:fillRect l="-358" t="-4310" r="-1971" b="-6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51867" y="2992213"/>
                <a:ext cx="3384467" cy="703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Дисперсия между </a:t>
                </a:r>
                <a:r>
                  <a:rPr lang="ru-RU" dirty="0" smtClean="0"/>
                  <a:t>пробами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𝑠𝑎𝑚𝑝𝑙𝑒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67" y="2992213"/>
                <a:ext cx="3384467" cy="703526"/>
              </a:xfrm>
              <a:prstGeom prst="rect">
                <a:avLst/>
              </a:prstGeom>
              <a:blipFill rotWithShape="1">
                <a:blip r:embed="rId3"/>
                <a:stretch>
                  <a:fillRect t="-4237" b="-5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51867" y="4146247"/>
                <a:ext cx="3384466" cy="704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Дисперсия между </a:t>
                </a:r>
                <a:r>
                  <a:rPr lang="ru-RU" dirty="0" smtClean="0"/>
                  <a:t>анализами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𝑎𝑛𝑎𝑙𝑦𝑠𝑖𝑠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67" y="4146247"/>
                <a:ext cx="3384466" cy="704104"/>
              </a:xfrm>
              <a:prstGeom prst="rect">
                <a:avLst/>
              </a:prstGeom>
              <a:blipFill rotWithShape="1">
                <a:blip r:embed="rId4"/>
                <a:stretch>
                  <a:fillRect l="-358" t="-4202" r="-1254" b="-4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Стрелка вправо 31"/>
          <p:cNvSpPr/>
          <p:nvPr/>
        </p:nvSpPr>
        <p:spPr>
          <a:xfrm>
            <a:off x="5941621" y="2110402"/>
            <a:ext cx="1094509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984174" y="3280166"/>
            <a:ext cx="105195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531429" y="4346090"/>
            <a:ext cx="546265" cy="322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46265" y="5011387"/>
            <a:ext cx="104146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пробоотборщик дублирует часть проб (например, 10 %, но не менее чем от восьми объектов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обе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пробы подвергают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чего получают две отдельные лабораторные пробы. Каждую пробу анализируют независимо в условиях повторяемости.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на время проведения экспериментальных работ были доступны только два объекта, все восемь двойных проб были отобраны только из них, поэтому полученная оценка неопределенности применима только к данным объектам.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шага процесса измерений приведены количественные характеристики составляющих неопределенности.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09" y="131928"/>
            <a:ext cx="8596668" cy="72309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данные для оценивания неопределенности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10899"/>
              </p:ext>
            </p:extLst>
          </p:nvPr>
        </p:nvGraphicFramePr>
        <p:xfrm>
          <a:off x="464025" y="983936"/>
          <a:ext cx="8157462" cy="54524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6589"/>
                <a:gridCol w="912886"/>
                <a:gridCol w="1649609"/>
                <a:gridCol w="1478443"/>
                <a:gridCol w="2559935"/>
              </a:tblGrid>
              <a:tr h="5930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объекта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пробоотбора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 измерения, Бк/дм</a:t>
                      </a:r>
                      <a:r>
                        <a:rPr lang="ru-RU" sz="1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радиометрических измерений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2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Аоб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= (5,3 ± 0,8) Бк/дм</a:t>
                      </a:r>
                      <a:r>
                        <a:rPr lang="ru-RU" sz="1200" b="1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8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3838655"/>
            <a:ext cx="4394579" cy="30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32" y="309563"/>
            <a:ext cx="3740150" cy="29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7" y="309563"/>
            <a:ext cx="4413115" cy="33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327546"/>
            <a:ext cx="9676262" cy="616878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экспериментального метода оценивания неопределенности, использовалась следующая статистическая модель, описывающая взаимосвязь между измеренным и истинным (действительным) значением измеряемой величины.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(1)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истинное (действительное) значение измеряемой величины;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характеризует рассеяние концентрации между целевыми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объектами, обусловлен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измеряемой величины между объектами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дисперсию σ</a:t>
            </a:r>
            <a:r>
              <a:rPr lang="ru-RU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составляющая неопределенности, обусловленная процедурой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ОАК;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составляющая неопределенности, обусловленная процедурой анализа.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дисперсию σ</a:t>
            </a:r>
            <a:r>
              <a:rPr lang="ru-RU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 (источники неопределенности независимы):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применения используют статистические оценки дисперсий: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дисперсий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15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получены по методике «анализ дисперсии» (ANOVA),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которой дано в ГОСТ Р ИСО 5725-3 (см.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 В.1). </a:t>
            </a:r>
          </a:p>
        </p:txBody>
      </p:sp>
    </p:spTree>
    <p:extLst>
      <p:ext uri="{BB962C8B-B14F-4D97-AF65-F5344CB8AC3E}">
        <p14:creationId xmlns:p14="http://schemas.microsoft.com/office/powerpoint/2010/main" val="34878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83" y="1596791"/>
            <a:ext cx="7219667" cy="46229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дисперсии между анализами 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 Р ИСО 5725-3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обозначена как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0,00508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Бк/дм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расчету дисперсии между пробами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ГОСТ Р ИСО 5725-3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обозначена как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s(1)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0,01109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Бк/дм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расчету дисперсии между объектами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 Р ИСО 5725-3 s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обозначена как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s(0)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0,12061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Бк/дм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относительный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дисперсию дисперсий между анализами, между пробами и между объектами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проботбора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соответственно: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3,7 %; 8,1 % и 88 % соответственно.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5573" y="595953"/>
            <a:ext cx="8596668" cy="864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данные: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3838" y="193232"/>
                <a:ext cx="9304954" cy="64308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приведенного эксперимента были получены результаты оценки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учетом дисперсии между объектами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пробоотбора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𝑡𝑎𝑟𝑔𝑒𝑡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𝑠𝑎𝑚𝑝𝑙𝑒</m:t>
                          </m:r>
                          <m:r>
                            <a:rPr lang="ru-RU" sz="1400" i="1">
                              <a:latin typeface="Cambria Math"/>
                            </a:rPr>
                            <m:t> отн.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𝑠𝑎𝑚𝑝𝑙𝑒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∙100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общ.ср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>
                                  <a:latin typeface="Cambria Math"/>
                                </a:rPr>
                                <m:t>0,01109</m:t>
                              </m:r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∙100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5,25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=2,01 %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𝑡𝑎𝑟𝑔𝑒𝑡</m:t>
                          </m:r>
                          <m:r>
                            <a:rPr lang="ru-RU" sz="1400" i="1">
                              <a:latin typeface="Cambria Math"/>
                            </a:rPr>
                            <m:t> отн.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𝑡𝑎𝑟𝑔𝑒𝑡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∙100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общ.ср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>
                                  <a:latin typeface="Cambria Math"/>
                                </a:rPr>
                                <m:t>0,12061</m:t>
                              </m:r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∙100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5,25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=6,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en-US" sz="1400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ru-RU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𝑡𝑎𝑟𝑔𝑒𝑡</m:t>
                                          </m:r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 отн.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𝑠𝑎𝑚𝑝𝑙𝑒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 отн.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𝑎𝑛𝑎𝑙𝑦𝑠𝑖𝑠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6,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2,01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10,5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300" i="1">
                            <a:latin typeface="Cambria Math"/>
                          </a:rPr>
                          <m:t>𝑐</m:t>
                        </m:r>
                        <m:r>
                          <a:rPr lang="en-US" sz="1300" i="1">
                            <a:latin typeface="Cambria Math"/>
                          </a:rPr>
                          <m:t> </m:t>
                        </m:r>
                        <m:r>
                          <a:rPr lang="en-US" sz="1300" i="1">
                            <a:latin typeface="Cambria Math"/>
                          </a:rPr>
                          <m:t>𝑎𝑛𝑎𝑙𝑦𝑠𝑖𝑠</m:t>
                        </m:r>
                      </m:sub>
                    </m:sSub>
                    <m:r>
                      <a:rPr lang="ru-RU" sz="1300" i="1">
                        <a:latin typeface="Cambria Math"/>
                      </a:rPr>
                      <m:t>=8 %</m:t>
                    </m:r>
                  </m:oMath>
                </a14:m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– суммарная стандартная неопределенность анализа для 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применяемого альфа-бета-радиометра  </a:t>
                </a:r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-770.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300" i="1">
                            <a:latin typeface="Cambria Math"/>
                          </a:rPr>
                          <m:t>𝑐</m:t>
                        </m:r>
                        <m:r>
                          <a:rPr lang="en-US" sz="1300" i="1">
                            <a:latin typeface="Cambria Math"/>
                          </a:rPr>
                          <m:t> </m:t>
                        </m:r>
                        <m:r>
                          <a:rPr lang="en-US" sz="1300" i="1">
                            <a:latin typeface="Cambria Math"/>
                          </a:rPr>
                          <m:t>𝑎𝑛𝑎𝑙𝑦𝑠𝑖𝑠</m:t>
                        </m:r>
                      </m:sub>
                    </m:sSub>
                  </m:oMath>
                </a14:m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может быть приведена в МИ, либо оценена в соответствии с ГОСТ 34.100.3.1-2017, ГОСТ 34100.3.2-2017.</a:t>
                </a:r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  <m:r>
                      <a:rPr lang="ru-RU" sz="2000" i="1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с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=21 %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(коэффициент охвата приняли равным 2 при уровне доверия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95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%).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дальнейшем, при продолжении экспериментальных работ на других объектах, расширенную неопределенность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вычисляли без учета дисперсии между объектами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пробоотбора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U = 2 </a:t>
                </a:r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𝑠𝑎𝑚𝑝𝑙𝑒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𝑛𝑎𝑙𝑦𝑠𝑖𝑠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</a:t>
                </a:r>
                <a:r>
                  <a:rPr lang="ru-R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и 3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Eurachem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/CITAC»)</a:t>
                </a: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Использован следующий рекомендуемый подход к оцениванию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дисперсия результатов измерения (включающего отбор проб и анализ) не должна превышать 20 % от общей дисперсии (включающей дисперсию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объектами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пробоотбора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𝑡𝑎𝑟𝑔𝑒𝑡</m:t>
                        </m:r>
                        <m:r>
                          <a:rPr lang="ru-RU" sz="16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838" y="193232"/>
                <a:ext cx="9304954" cy="6430852"/>
              </a:xfrm>
              <a:blipFill rotWithShape="0">
                <a:blip r:embed="rId2"/>
                <a:stretch>
                  <a:fillRect l="-393" t="-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1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13" y="1287132"/>
            <a:ext cx="7064669" cy="50305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оценка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неопределенности результата измерений, вызванных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проводимым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разработанной в АО «ЦС «Звездочка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расчет неопределённости отобранных проб при эксперименте. Расчет описан в инструкции «СМК. Оценивание неопределенности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Инструкция» № 700-382-2022.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показал, что качественные и количественные характеристики полученных образцов (проб), применяемое вспомогательное оборудование, установленные методикой отбора проб, обеспечивают требуемую НД представительность результатов радиометрических измерений.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73" y="1212459"/>
            <a:ext cx="1405284" cy="19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627797"/>
            <a:ext cx="8987399" cy="3752817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объектов аналитического контроля, характеристики которых также исследует (измеряет) отдел ЯРБ АО «ЦС «Звездочка», это объекты окружающей среды зоны наблюдения и санитарно-защитной зоны головной организации АО «ЦС «Звездочка»: атмосферный воздух; атмосферные выпадения (осадки); морская вода; донные отложения; грунтовые воды; почва, гидробионты (рыба и рыбопродукты) и др.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проводятся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экспериментальному оцениванию составляющих неопределенности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используемых объектов аналитического контроля.</a:t>
            </a:r>
          </a:p>
          <a:p>
            <a:endParaRPr lang="ru-RU" dirty="0"/>
          </a:p>
        </p:txBody>
      </p:sp>
      <p:pic>
        <p:nvPicPr>
          <p:cNvPr id="4098" name="Picture 2" descr="На базе ВА РХБЗ прошел учебно-методическом сбор с начальниками  автомобильных радиометрических и химических лабораторий подразделений войск  РХБ защиты ВС РФ - Военная академия радиационной,химической и биологической  защиты имени Маршала Советского Союз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9" y="4647252"/>
            <a:ext cx="2630321" cy="17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бор проб воды и грунта | ГеоГ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5" y="4647253"/>
            <a:ext cx="2341966" cy="17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изкофоновый альфа/бета-радиометр LB 770 1231680 руб/шт., купить -  oborudovanie.myprom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41" y="4647253"/>
            <a:ext cx="2640882" cy="17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57" y="2723408"/>
            <a:ext cx="9181136" cy="186224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073" y="1460665"/>
            <a:ext cx="9226687" cy="353884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РК за радиоактивным загрязнением ОС осуществляется в том числе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отбора образцов (проб)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последующими спектрометрическими, радиометрическими измерениями и радиохимическим анализом.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требованиями, установленными Законодательством РФ к аккредитованным испытательным лабораториям, необходимо проводить оценку неопределенности измерений, в том числе определять вклад, связанный с отбором образцов.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Занижение неопределенности измерений в случае, когда не учтен процесс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повлечь за собой принятие ошибочного решения при анализе результатов измерений.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16" y="4637809"/>
            <a:ext cx="7562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32" y="166935"/>
            <a:ext cx="3954483" cy="10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7146" r="3633" b="10580"/>
          <a:stretch/>
        </p:blipFill>
        <p:spPr>
          <a:xfrm>
            <a:off x="212851" y="283052"/>
            <a:ext cx="4208143" cy="938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5154" y="1221699"/>
            <a:ext cx="6456363" cy="19619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оценку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измерений, вызванных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(проводимым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разработанной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«ЦС «Звездочка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82165" y="1624835"/>
            <a:ext cx="2422989" cy="860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86909" y="3311101"/>
            <a:ext cx="4538286" cy="2329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разработанной в РФ специализированной литературы по оценке неопределенности,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отбором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9" y="3311101"/>
            <a:ext cx="1610558" cy="24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14" y="3191809"/>
            <a:ext cx="2224405" cy="31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19" y="3191808"/>
            <a:ext cx="2228249" cy="31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080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«Руководство по методам и подходам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Eurachem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/CITAC. Неопределенность измерения, связанная с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отбором пробы»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18224"/>
            <a:ext cx="8596668" cy="791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основных подхода к оцениванию неопределенности,                             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отбором проб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5643" y="3141667"/>
            <a:ext cx="3946778" cy="34226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Эмпирический подход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многократный отбор проб и анализ в различных условиях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 оценивают влияние различных факторов (неравномерность распределения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исследуемом материале, отклонения в процессе применения методики обора) на вклад в неопределенность результата измерений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75667" y="3141667"/>
            <a:ext cx="4310837" cy="318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подход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предварительно заданная модель, согласно которой выявляют все составляющие неопределенности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их количественно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суммарную оценку неопределенности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776" y="2967038"/>
            <a:ext cx="755195" cy="157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0166" y="2967038"/>
            <a:ext cx="768838" cy="17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с вырезом 5"/>
          <p:cNvSpPr/>
          <p:nvPr/>
        </p:nvSpPr>
        <p:spPr>
          <a:xfrm rot="5400000">
            <a:off x="4531365" y="792679"/>
            <a:ext cx="623453" cy="21731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4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84" y="3300548"/>
            <a:ext cx="8015218" cy="8186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модельного подхода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49486"/>
            <a:ext cx="8596668" cy="2595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теоретического расчета неопределенности требуются: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детальные исследования минерального состава, размера зерен и формы существования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материале, из которого отбирают пробу (например, в почве);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детальные исследования характера изменения этих параметров в пределах целевого объекта.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9792" y="692331"/>
            <a:ext cx="7791752" cy="648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модельного подхода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4905" y="1448790"/>
            <a:ext cx="8596668" cy="1851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легко выявить самый существенный источник неопределенности из числа тех, что были заложены в модель;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затратный, чем обширные экспериментальные исследования.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1154" y="729738"/>
            <a:ext cx="7791752" cy="1348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эмпирического подхода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56156" y="2365827"/>
            <a:ext cx="7904963" cy="3785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все источники неопределенности, при этом исследователю не нужно заранее знать их характер;</a:t>
            </a:r>
          </a:p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более применимым к самым различным измерительным системам и объектам (например, газообразным, жидким и твердым).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9833" y="918357"/>
            <a:ext cx="8596668" cy="42355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задачи оценки неопределенности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АО «ЦС «Звездочка»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2022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были проведены работы по экспериментальному оцениванию данных составляющих неопределенности результата измерений.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работе был применен эмпирический подход к оцениванию неопределенности, связанной с отбором проб: использован «метод удвоения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оценки дисперсий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методу ANOVA.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060" y="902525"/>
            <a:ext cx="8719215" cy="5510150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проведенном эксперименте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образца аналитического контроля использовалась морская вода, отобранная на берегу залива Белого моря в устье Северной Двины.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пробоотборная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банки полиэтиленовые с крышками.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измерений: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альфа-бета-радиометр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-770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эксперименте был разработан программный расчет неопределённости отобранных проб (средствами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расчет оценки дисперсий проводился по методу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Радиометрические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с использованием «Методики выполнения измерений суммарной объемной (удельной) активности бета-излучающих радионуклидов в питьевой воде, воде водоисточника, природных и технических водах на альфа-бета-радиометре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-770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209" y="158338"/>
            <a:ext cx="8596668" cy="8035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894"/>
            <a:ext cx="8596668" cy="828705"/>
          </a:xfrm>
        </p:spPr>
        <p:txBody>
          <a:bodyPr>
            <a:normAutofit/>
          </a:bodyPr>
          <a:lstStyle/>
          <a:p>
            <a:pPr lvl="0" algn="ctr"/>
            <a:r>
              <a:rPr lang="ru-RU" altLang="zh-CN" sz="1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схема измерений, начинающаяся отбором точечной пробы </a:t>
            </a:r>
            <a:r>
              <a:rPr lang="ru-RU" altLang="zh-CN" sz="1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ОАК </a:t>
            </a:r>
            <a:r>
              <a:rPr lang="ru-RU" altLang="zh-CN" sz="13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(объекта аналитического контроля)</a:t>
            </a:r>
            <a:r>
              <a:rPr lang="ru-RU" altLang="zh-CN" sz="1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заканчивающаяся проведением анализа (измерений) проб </a:t>
            </a:r>
            <a:r>
              <a:rPr lang="ru-RU" altLang="zh-CN" sz="1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ОАК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17"/>
          <p:cNvSpPr txBox="1">
            <a:spLocks/>
          </p:cNvSpPr>
          <p:nvPr/>
        </p:nvSpPr>
        <p:spPr bwMode="auto">
          <a:xfrm>
            <a:off x="1998661" y="1353731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Отбор пробы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адпись 18"/>
          <p:cNvSpPr txBox="1">
            <a:spLocks/>
          </p:cNvSpPr>
          <p:nvPr/>
        </p:nvSpPr>
        <p:spPr bwMode="auto">
          <a:xfrm>
            <a:off x="2018507" y="3210850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Физическая подготовка пробы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Надпись 19"/>
          <p:cNvSpPr txBox="1">
            <a:spLocks/>
          </p:cNvSpPr>
          <p:nvPr/>
        </p:nvSpPr>
        <p:spPr bwMode="auto">
          <a:xfrm>
            <a:off x="2018507" y="4983295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Надпись 20"/>
          <p:cNvSpPr txBox="1">
            <a:spLocks/>
          </p:cNvSpPr>
          <p:nvPr/>
        </p:nvSpPr>
        <p:spPr bwMode="auto">
          <a:xfrm>
            <a:off x="3966678" y="1344811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Целевой объект (объект </a:t>
            </a:r>
            <a:r>
              <a:rPr kumimoji="0" lang="ru-RU" altLang="zh-CN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проботбора</a:t>
            </a: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21"/>
          <p:cNvSpPr txBox="1">
            <a:spLocks/>
          </p:cNvSpPr>
          <p:nvPr/>
        </p:nvSpPr>
        <p:spPr bwMode="auto">
          <a:xfrm>
            <a:off x="6005508" y="1234528"/>
            <a:ext cx="2663825" cy="6365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Отбор единичной пробы или нескольких инкрементов, объединяемых в составную пробу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Надпись 22"/>
          <p:cNvSpPr txBox="1">
            <a:spLocks/>
          </p:cNvSpPr>
          <p:nvPr/>
        </p:nvSpPr>
        <p:spPr bwMode="auto">
          <a:xfrm>
            <a:off x="3725351" y="2152633"/>
            <a:ext cx="1597932" cy="4714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Первичная (объединённая) проба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адпись 23"/>
          <p:cNvSpPr txBox="1">
            <a:spLocks/>
          </p:cNvSpPr>
          <p:nvPr/>
        </p:nvSpPr>
        <p:spPr bwMode="auto">
          <a:xfrm>
            <a:off x="6005510" y="2149781"/>
            <a:ext cx="266382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Измельчение и/или разделение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Надпись 24"/>
          <p:cNvSpPr txBox="1">
            <a:spLocks/>
          </p:cNvSpPr>
          <p:nvPr/>
        </p:nvSpPr>
        <p:spPr bwMode="auto">
          <a:xfrm>
            <a:off x="3736405" y="2825723"/>
            <a:ext cx="1586878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Промежуточная проба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Надпись 25"/>
          <p:cNvSpPr txBox="1">
            <a:spLocks/>
          </p:cNvSpPr>
          <p:nvPr/>
        </p:nvSpPr>
        <p:spPr bwMode="auto">
          <a:xfrm>
            <a:off x="6005508" y="2763683"/>
            <a:ext cx="266382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Дополнительное измельчение и/или разделение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Надпись 26"/>
          <p:cNvSpPr txBox="1">
            <a:spLocks/>
          </p:cNvSpPr>
          <p:nvPr/>
        </p:nvSpPr>
        <p:spPr bwMode="auto">
          <a:xfrm>
            <a:off x="3736405" y="3481520"/>
            <a:ext cx="1586878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Лабораторная проба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Надпись 27"/>
          <p:cNvSpPr txBox="1">
            <a:spLocks/>
          </p:cNvSpPr>
          <p:nvPr/>
        </p:nvSpPr>
        <p:spPr bwMode="auto">
          <a:xfrm>
            <a:off x="6005508" y="3358487"/>
            <a:ext cx="2663825" cy="6127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Физическая подготовка, например, сушка, просеивание, размалывание, разделение и т.д.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Надпись 28"/>
          <p:cNvSpPr txBox="1">
            <a:spLocks/>
          </p:cNvSpPr>
          <p:nvPr/>
        </p:nvSpPr>
        <p:spPr bwMode="auto">
          <a:xfrm>
            <a:off x="3736405" y="4110963"/>
            <a:ext cx="1586878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Тестовый образец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Надпись 29"/>
          <p:cNvSpPr txBox="1">
            <a:spLocks/>
          </p:cNvSpPr>
          <p:nvPr/>
        </p:nvSpPr>
        <p:spPr bwMode="auto">
          <a:xfrm>
            <a:off x="6005508" y="4117763"/>
            <a:ext cx="266382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Отбор тестовой порции для обработки перед проведением анализа (радиохим., спектром.)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Надпись 30"/>
          <p:cNvSpPr txBox="1">
            <a:spLocks/>
          </p:cNvSpPr>
          <p:nvPr/>
        </p:nvSpPr>
        <p:spPr bwMode="auto">
          <a:xfrm>
            <a:off x="4012008" y="5324271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Тестовый </a:t>
            </a:r>
            <a:r>
              <a:rPr lang="ru-RU" altLang="zh-CN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образец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Надпись 31"/>
          <p:cNvSpPr txBox="1">
            <a:spLocks/>
          </p:cNvSpPr>
          <p:nvPr/>
        </p:nvSpPr>
        <p:spPr bwMode="auto">
          <a:xfrm>
            <a:off x="6005509" y="4727758"/>
            <a:ext cx="2663825" cy="4524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Обработка перед проведением анализа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Надпись 32"/>
          <p:cNvSpPr txBox="1">
            <a:spLocks/>
          </p:cNvSpPr>
          <p:nvPr/>
        </p:nvSpPr>
        <p:spPr bwMode="auto">
          <a:xfrm>
            <a:off x="4012009" y="4683917"/>
            <a:ext cx="131127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Тестовая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порция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Надпись 33"/>
          <p:cNvSpPr txBox="1">
            <a:spLocks/>
          </p:cNvSpPr>
          <p:nvPr/>
        </p:nvSpPr>
        <p:spPr bwMode="auto">
          <a:xfrm>
            <a:off x="6005508" y="5320841"/>
            <a:ext cx="2663825" cy="454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Проведение анализа образца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Прямая со стрелкой 52"/>
          <p:cNvSpPr>
            <a:spLocks/>
          </p:cNvSpPr>
          <p:nvPr/>
        </p:nvSpPr>
        <p:spPr bwMode="auto">
          <a:xfrm flipV="1">
            <a:off x="3329782" y="4915824"/>
            <a:ext cx="682226" cy="17938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ая со стрелкой 53"/>
          <p:cNvSpPr>
            <a:spLocks/>
          </p:cNvSpPr>
          <p:nvPr/>
        </p:nvSpPr>
        <p:spPr bwMode="auto">
          <a:xfrm>
            <a:off x="3329780" y="5271758"/>
            <a:ext cx="682228" cy="15570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Левая фигурная скобка 54"/>
          <p:cNvSpPr>
            <a:spLocks/>
          </p:cNvSpPr>
          <p:nvPr/>
        </p:nvSpPr>
        <p:spPr bwMode="auto">
          <a:xfrm>
            <a:off x="3391976" y="2371765"/>
            <a:ext cx="333375" cy="2066925"/>
          </a:xfrm>
          <a:prstGeom prst="leftBrace">
            <a:avLst>
              <a:gd name="adj1" fmla="val 8353"/>
              <a:gd name="adj2" fmla="val 50000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55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8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1080115" y="5939830"/>
            <a:ext cx="7589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схеме показан весь процесс измерения, начиная с первичного отбора пробы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заканчивая аналитическим определением. </a:t>
            </a:r>
            <a:r>
              <a:rPr lang="ru-RU" altLang="zh-CN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каждом этапе возникают источники неопределенности результата измерений.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>
            <a:stCxn id="5" idx="2"/>
            <a:endCxn id="6" idx="0"/>
          </p:cNvCxnSpPr>
          <p:nvPr/>
        </p:nvCxnSpPr>
        <p:spPr>
          <a:xfrm>
            <a:off x="2674145" y="3664875"/>
            <a:ext cx="0" cy="1318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" idx="2"/>
          </p:cNvCxnSpPr>
          <p:nvPr/>
        </p:nvCxnSpPr>
        <p:spPr>
          <a:xfrm>
            <a:off x="2654299" y="1807756"/>
            <a:ext cx="0" cy="139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" idx="3"/>
            <a:endCxn id="8" idx="1"/>
          </p:cNvCxnSpPr>
          <p:nvPr/>
        </p:nvCxnSpPr>
        <p:spPr>
          <a:xfrm flipV="1">
            <a:off x="5277953" y="1552822"/>
            <a:ext cx="727555" cy="1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667645" y="1738545"/>
            <a:ext cx="1337863" cy="39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9" idx="3"/>
            <a:endCxn id="10" idx="1"/>
          </p:cNvCxnSpPr>
          <p:nvPr/>
        </p:nvCxnSpPr>
        <p:spPr>
          <a:xfrm flipV="1">
            <a:off x="5323283" y="2376794"/>
            <a:ext cx="682227" cy="1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4796402" y="2517918"/>
            <a:ext cx="1209106" cy="288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1" idx="3"/>
            <a:endCxn id="12" idx="1"/>
          </p:cNvCxnSpPr>
          <p:nvPr/>
        </p:nvCxnSpPr>
        <p:spPr>
          <a:xfrm flipV="1">
            <a:off x="5323283" y="2990696"/>
            <a:ext cx="682225" cy="62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4796402" y="3113111"/>
            <a:ext cx="1209106" cy="38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3" idx="3"/>
            <a:endCxn id="14" idx="1"/>
          </p:cNvCxnSpPr>
          <p:nvPr/>
        </p:nvCxnSpPr>
        <p:spPr>
          <a:xfrm flipV="1">
            <a:off x="5323283" y="3664875"/>
            <a:ext cx="682225" cy="43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5" idx="0"/>
          </p:cNvCxnSpPr>
          <p:nvPr/>
        </p:nvCxnSpPr>
        <p:spPr>
          <a:xfrm flipH="1">
            <a:off x="4529844" y="3871613"/>
            <a:ext cx="1475664" cy="23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5" idx="3"/>
            <a:endCxn id="16" idx="1"/>
          </p:cNvCxnSpPr>
          <p:nvPr/>
        </p:nvCxnSpPr>
        <p:spPr>
          <a:xfrm>
            <a:off x="5323283" y="4337976"/>
            <a:ext cx="682225" cy="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6" idx="1"/>
          </p:cNvCxnSpPr>
          <p:nvPr/>
        </p:nvCxnSpPr>
        <p:spPr>
          <a:xfrm flipH="1">
            <a:off x="5164183" y="4344776"/>
            <a:ext cx="841325" cy="339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9" idx="3"/>
            <a:endCxn id="18" idx="1"/>
          </p:cNvCxnSpPr>
          <p:nvPr/>
        </p:nvCxnSpPr>
        <p:spPr>
          <a:xfrm>
            <a:off x="5323284" y="4910930"/>
            <a:ext cx="682225" cy="4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4975668" y="5122836"/>
            <a:ext cx="1029840" cy="185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7" idx="3"/>
            <a:endCxn id="20" idx="1"/>
          </p:cNvCxnSpPr>
          <p:nvPr/>
        </p:nvCxnSpPr>
        <p:spPr>
          <a:xfrm flipV="1">
            <a:off x="5323283" y="5547854"/>
            <a:ext cx="682225" cy="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829</TotalTime>
  <Words>1300</Words>
  <Application>Microsoft Office PowerPoint</Application>
  <PresentationFormat>Широкоэкранный</PresentationFormat>
  <Paragraphs>204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华文新魏</vt:lpstr>
      <vt:lpstr>Times New Roman</vt:lpstr>
      <vt:lpstr>Trebuchet MS</vt:lpstr>
      <vt:lpstr>Wingdings 3</vt:lpstr>
      <vt:lpstr>Грань</vt:lpstr>
      <vt:lpstr>Практическое применение эмпирического подхода к оцениванию  неопределенности, связанной с отбором проб</vt:lpstr>
      <vt:lpstr>Презентация PowerPoint</vt:lpstr>
      <vt:lpstr>провести оценку составляющих неопределенности результата измерений, вызванных пробоотбором  (проводимым по методике пробоотбора, разработанной в АО «ЦС «Звездочка»)</vt:lpstr>
      <vt:lpstr>«Руководство по методам и подходам Eurachem/CITAC. Неопределенность измерения, связанная с отбором пробы»</vt:lpstr>
      <vt:lpstr>Недостатки модельного подхода</vt:lpstr>
      <vt:lpstr>Презентация PowerPoint</vt:lpstr>
      <vt:lpstr>Для выполнения задачи оценки неопределенности пробоотбора  в АО «ЦС «Звездочка» в начале 2022 года были проведены работы по экспериментальному оцениванию данных составляющих неопределенности результата измерений.   В проведенной работе был применен эмпирический подход к оцениванию неопределенности, связанной с отбором проб: использован «метод удвоения», расчет оценки дисперсий проводился по методу ANOVA. </vt:lpstr>
      <vt:lpstr>Материалы и методы исследований</vt:lpstr>
      <vt:lpstr>Общая схема измерений, начинающаяся отбором точечной пробы ОАК (объекта аналитического контроля) и заканчивающаяся проведением анализа (измерений) проб ОАК</vt:lpstr>
      <vt:lpstr>Простейший план исследования предполагает, что составляющие неопределенности обусловлены четырьмя классами факторов</vt:lpstr>
      <vt:lpstr>     Экспериментальный метод был реализован с применением так называемого «метода удвоения» или «метода двойных проб»: отбор проб ОАК проводил один пробоотборщик по одному плану пробоотбора. </vt:lpstr>
      <vt:lpstr>Полученные экспериментальные данные для оценивания неопределенности пробоотбора</vt:lpstr>
      <vt:lpstr>Презентация PowerPoint</vt:lpstr>
      <vt:lpstr>Презентация PowerPoint</vt:lpstr>
      <vt:lpstr>Полученные данные: </vt:lpstr>
      <vt:lpstr>Презентация PowerPoint</vt:lpstr>
      <vt:lpstr>Заключение: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применение эмпирического подхода к оцениванию  неопределенности, связанной с отбором проб</dc:title>
  <dc:creator>СЭА-13П1#0063-14</dc:creator>
  <cp:lastModifiedBy>СЭА-13П1#0063-14</cp:lastModifiedBy>
  <cp:revision>73</cp:revision>
  <dcterms:created xsi:type="dcterms:W3CDTF">2022-06-06T09:58:19Z</dcterms:created>
  <dcterms:modified xsi:type="dcterms:W3CDTF">2022-10-20T10:41:09Z</dcterms:modified>
</cp:coreProperties>
</file>